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0" r:id="rId1"/>
    <p:sldMasterId id="2147483781" r:id="rId2"/>
    <p:sldMasterId id="2147483782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66" r:id="rId18"/>
    <p:sldId id="267" r:id="rId19"/>
    <p:sldId id="268" r:id="rId20"/>
    <p:sldId id="269" r:id="rId21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304DA1-B6E3-4BC4-ADB9-FA8C9083AFA5}">
  <a:tblStyle styleId="{11304DA1-B6E3-4BC4-ADB9-FA8C9083AF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4" autoAdjust="0"/>
  </p:normalViewPr>
  <p:slideViewPr>
    <p:cSldViewPr snapToGrid="0">
      <p:cViewPr>
        <p:scale>
          <a:sx n="54" d="100"/>
          <a:sy n="54" d="100"/>
        </p:scale>
        <p:origin x="43" y="29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17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82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shown here:  The </a:t>
            </a:r>
            <a:r>
              <a:rPr lang="en-US" dirty="0" err="1"/>
              <a:t>wordpress</a:t>
            </a:r>
            <a:r>
              <a:rPr lang="en-US" dirty="0"/>
              <a:t> database credentials were the same as target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7257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ELK  	Collection point of beats data. Analysis, set up watch/alerts, dashboard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Machines below send </a:t>
            </a:r>
            <a:r>
              <a:rPr lang="en-US" dirty="0" err="1"/>
              <a:t>filebeat</a:t>
            </a:r>
            <a:r>
              <a:rPr lang="en-US" dirty="0"/>
              <a:t>, </a:t>
            </a:r>
            <a:r>
              <a:rPr lang="en-US" dirty="0" err="1"/>
              <a:t>metricbeat</a:t>
            </a:r>
            <a:r>
              <a:rPr lang="en-US" dirty="0"/>
              <a:t>, and </a:t>
            </a:r>
            <a:r>
              <a:rPr lang="en-US" dirty="0" err="1"/>
              <a:t>packetbeat</a:t>
            </a:r>
            <a:r>
              <a:rPr lang="en-US" dirty="0"/>
              <a:t> data to ELK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_______________________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Capstone	Alerts </a:t>
            </a:r>
            <a:r>
              <a:rPr lang="en-US" dirty="0" err="1"/>
              <a:t>testting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1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2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_______________________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Kali	Our </a:t>
            </a:r>
            <a:r>
              <a:rPr lang="en-US" dirty="0" err="1"/>
              <a:t>pentesting</a:t>
            </a:r>
            <a:r>
              <a:rPr lang="en-US" dirty="0"/>
              <a:t> attack machine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Bruteforce</a:t>
            </a:r>
            <a:r>
              <a:rPr lang="en-US" dirty="0"/>
              <a:t> was harder … grab the hashes and go offline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XML-RPC seems to be enabled: http://192.168.1.110/wordpress/xmlrpc.php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Found By: Direct Access (Aggressive Detection)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Confidence: 100%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References: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 - http://codex.wordpress.org/XML-RPC_Pingback_API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 - https://www.rapid7.com/db/modules/auxiliary/scanner/http/wordpress_ghost_scanner/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 - https://www.rapid7.com/db/modules/auxiliary/dos/http/wordpress_xmlrpc_dos/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 - https://www.rapid7.com/db/modules/auxiliary/scanner/http/wordpress_xmlrpc_login/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|  - https://www.rapid7.com/db/modules/auxiliary/scanner/http/wordpress_pingback_access/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 Trek TNG  4x03 – Brothers</a:t>
            </a:r>
            <a:br>
              <a:rPr lang="en-US" dirty="0"/>
            </a:br>
            <a:r>
              <a:rPr lang="en-US" dirty="0"/>
              <a:t>https://www.youtube.com/watch?v=rERApU26PcA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24.xml"/><Relationship Id="rId50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52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49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AA4E3-4E54-4A4C-81A4-AEEC67BAB5A5}"/>
              </a:ext>
            </a:extLst>
          </p:cNvPr>
          <p:cNvSpPr txBox="1"/>
          <p:nvPr/>
        </p:nvSpPr>
        <p:spPr>
          <a:xfrm>
            <a:off x="2786917" y="8625208"/>
            <a:ext cx="18756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  <a:t>Andrei Matetic  </a:t>
            </a:r>
            <a:br>
              <a:rPr lang="en-US" sz="6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dirty="0"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https://github.com/andreimatetic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 Reading is magical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71E84-E014-4725-BF0C-A9053C352FAA}"/>
              </a:ext>
            </a:extLst>
          </p:cNvPr>
          <p:cNvSpPr txBox="1"/>
          <p:nvPr/>
        </p:nvSpPr>
        <p:spPr>
          <a:xfrm>
            <a:off x="867507" y="2391508"/>
            <a:ext cx="21406339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michael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@target1:/var/www/html/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ls -l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rw-rw-</a:t>
            </a:r>
            <a:r>
              <a:rPr lang="en-US" sz="4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4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1 www-data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www-data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3134 Aug 12  2018 wp-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config.php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// ** MySQL settings ** //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define('DB_NAME', '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define('DB_USER', 'root');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define('DB_PASSWORD', 'R@v3nSecurity');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define('DB_HOST', 'localhost');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michael@target1:/var/www/html/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-u root -h localhost -pR@v3nSecurity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use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wordpress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select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id,user_login,user_pass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wp_users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+----+------------+------------------------------------+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| id |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user_login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user_pass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|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+----+------------+------------------------------------+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|  1 |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michael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| $P$BjRvZQ.VQcGZlDeiKToCQd.cPw5XCe0 |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|  2 | steven     | $P$Bk3VD9jsxx/loJoqNsURgHiaB23j7W/ |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+----+------------+------------------------------------+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</a:t>
            </a:r>
            <a:r>
              <a:rPr lang="en-US" dirty="0" err="1"/>
              <a:t>sudo</a:t>
            </a:r>
            <a:r>
              <a:rPr lang="en-US" dirty="0"/>
              <a:t> as I say not </a:t>
            </a:r>
            <a:r>
              <a:rPr lang="en-US" dirty="0" err="1"/>
              <a:t>sudo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903E625-1BDB-4739-B845-73E01B92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58" y="2274878"/>
            <a:ext cx="21416138" cy="965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Reading is magical (the sequel)  TARGET 2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95A95A-7F27-47DC-96AF-562AC9ED7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7" y="1898873"/>
            <a:ext cx="12015745" cy="107947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C1517-66E3-4050-BEA8-7637AC63BB3E}"/>
              </a:ext>
            </a:extLst>
          </p:cNvPr>
          <p:cNvSpPr txBox="1"/>
          <p:nvPr/>
        </p:nvSpPr>
        <p:spPr>
          <a:xfrm>
            <a:off x="12731262" y="4000882"/>
            <a:ext cx="1093763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VERSION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 5.2.16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</a:b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</a:br>
            <a:r>
              <a:rPr lang="en-US" sz="3600" u="sng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SECURITY.md</a:t>
            </a:r>
            <a:b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</a:b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PHPMailer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</a:rPr>
              <a:t>versions prior to 5.2.18 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(released December 2016) are vulnerable to [CVE-2016-10033](https://web.nvd.nist.gov/view/vuln/detail?vulnId=CVE-2016-10033) a remote code execution vulnerability, responsibly reported by [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Dawid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</a:rPr>
              <a:t>Golunski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](https://legalhackers.com).</a:t>
            </a:r>
          </a:p>
        </p:txBody>
      </p:sp>
    </p:spTree>
    <p:extLst>
      <p:ext uri="{BB962C8B-B14F-4D97-AF65-F5344CB8AC3E}">
        <p14:creationId xmlns:p14="http://schemas.microsoft.com/office/powerpoint/2010/main" val="316904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54E0-FED6-4302-86E8-20DF63FB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Exploitation: Somebody set up us the bomb^H^H^H^H shell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854C-2247-495D-9EB6-40D576341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860210-4627-4EB7-9227-1822D1206D1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All your base are belong to us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CC07B82-9933-4AAE-87AA-001C34B81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38" y="2164845"/>
            <a:ext cx="16647231" cy="7650805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87DE303-78C9-4845-9099-702D5148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033" y="8980625"/>
            <a:ext cx="13407452" cy="167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B85CE-7A69-42EA-90B8-62726D9A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92" y="11263358"/>
            <a:ext cx="20190985" cy="11794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B0E28B-C81D-4066-96CF-ABF385E64368}"/>
              </a:ext>
            </a:extLst>
          </p:cNvPr>
          <p:cNvSpPr txBox="1"/>
          <p:nvPr/>
        </p:nvSpPr>
        <p:spPr>
          <a:xfrm>
            <a:off x="19746349" y="2164845"/>
            <a:ext cx="3201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TARGET 2</a:t>
            </a:r>
          </a:p>
        </p:txBody>
      </p:sp>
    </p:spTree>
    <p:extLst>
      <p:ext uri="{BB962C8B-B14F-4D97-AF65-F5344CB8AC3E}">
        <p14:creationId xmlns:p14="http://schemas.microsoft.com/office/powerpoint/2010/main" val="1779011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0B57-433F-4628-9AAC-5F971D66C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Expoitation</a:t>
            </a:r>
            <a:r>
              <a:rPr lang="en-US" dirty="0"/>
              <a:t>: Release the net </a:t>
            </a:r>
            <a:r>
              <a:rPr lang="en-US" dirty="0" err="1"/>
              <a:t>catz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0426F-30B3-401F-BECE-8BF56E7ABA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9C7563-C80B-47E7-B3BE-720873A1AE7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I can </a:t>
            </a:r>
            <a:r>
              <a:rPr lang="en-US" dirty="0" err="1"/>
              <a:t>haz</a:t>
            </a:r>
            <a:r>
              <a:rPr lang="en-US" dirty="0"/>
              <a:t> reverse shell?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1F2CEF-5789-4910-9AC6-0E104A221E48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64702" y="2192574"/>
            <a:ext cx="20857914" cy="1423201"/>
          </a:xfrm>
        </p:spPr>
        <p:txBody>
          <a:bodyPr/>
          <a:lstStyle/>
          <a:p>
            <a:r>
              <a:rPr lang="en-US" dirty="0"/>
              <a:t>Multiple ways to obtain a reverse shell</a:t>
            </a:r>
          </a:p>
          <a:p>
            <a:r>
              <a:rPr lang="en-US" dirty="0"/>
              <a:t>Previous OSINT (the lab guide </a:t>
            </a:r>
            <a:r>
              <a:rPr lang="en-US" dirty="0">
                <a:sym typeface="Wingdings" panose="05000000000000000000" pitchFamily="2" charset="2"/>
              </a:rPr>
              <a:t>) informed us the net cat (</a:t>
            </a:r>
            <a:r>
              <a:rPr lang="en-US" dirty="0" err="1">
                <a:sym typeface="Wingdings" panose="05000000000000000000" pitchFamily="2" charset="2"/>
              </a:rPr>
              <a:t>nc</a:t>
            </a:r>
            <a:r>
              <a:rPr lang="en-US" dirty="0">
                <a:sym typeface="Wingdings" panose="05000000000000000000" pitchFamily="2" charset="2"/>
              </a:rPr>
              <a:t>) binary is installed</a:t>
            </a:r>
            <a:endParaRPr lang="en-US" dirty="0"/>
          </a:p>
        </p:txBody>
      </p:sp>
      <p:pic>
        <p:nvPicPr>
          <p:cNvPr id="10" name="Picture 9" descr="A cat lying on a carpet&#10;&#10;Description automatically generated with low confidence">
            <a:extLst>
              <a:ext uri="{FF2B5EF4-FFF2-40B4-BE49-F238E27FC236}">
                <a16:creationId xmlns:a16="http://schemas.microsoft.com/office/drawing/2014/main" id="{DE986D3C-8DD8-4CAA-A8E3-633B8F21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6323" y="2192574"/>
            <a:ext cx="4727572" cy="6304055"/>
          </a:xfrm>
          <a:prstGeom prst="rect">
            <a:avLst/>
          </a:prstGeom>
        </p:spPr>
      </p:pic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29C2171-D200-4A99-9F98-6D8F6A69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15" y="2904173"/>
            <a:ext cx="11819567" cy="2294001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C81E53AA-14CF-406D-9935-E32991F23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16" y="5214779"/>
            <a:ext cx="11819566" cy="2737717"/>
          </a:xfrm>
          <a:prstGeom prst="rect">
            <a:avLst/>
          </a:prstGeom>
        </p:spPr>
      </p:pic>
      <p:pic>
        <p:nvPicPr>
          <p:cNvPr id="16" name="Picture 15" descr="Text, timeline&#10;&#10;Description automatically generated">
            <a:extLst>
              <a:ext uri="{FF2B5EF4-FFF2-40B4-BE49-F238E27FC236}">
                <a16:creationId xmlns:a16="http://schemas.microsoft.com/office/drawing/2014/main" id="{58CED7FE-E9E9-4255-AD91-1F6BC045A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868" y="6895816"/>
            <a:ext cx="11410455" cy="4517608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8CE0F568-14A9-4904-B4EA-A7DDE71FE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232" y="11592645"/>
            <a:ext cx="12534621" cy="176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7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15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r>
              <a:rPr lang="en-US" dirty="0"/>
              <a:t>Stealth Exploitation of </a:t>
            </a:r>
            <a:r>
              <a:rPr lang="en-US" sz="6600" dirty="0">
                <a:latin typeface="Roboto"/>
                <a:ea typeface="Roboto"/>
                <a:cs typeface="Roboto"/>
                <a:sym typeface="Roboto"/>
              </a:rPr>
              <a:t>XMLRPC Exposed</a:t>
            </a:r>
            <a:br>
              <a:rPr lang="en-US" sz="6600" dirty="0">
                <a:latin typeface="Roboto"/>
                <a:ea typeface="Roboto"/>
                <a:cs typeface="Roboto"/>
                <a:sym typeface="Roboto"/>
              </a:rPr>
            </a:b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Both wp-</a:t>
            </a:r>
            <a:r>
              <a:rPr lang="en-US" sz="4400" dirty="0" err="1">
                <a:solidFill>
                  <a:schemeClr val="dk1"/>
                </a:solidFill>
              </a:rPr>
              <a:t>login.php</a:t>
            </a:r>
            <a:r>
              <a:rPr lang="en-US" sz="4400" dirty="0">
                <a:solidFill>
                  <a:schemeClr val="dk1"/>
                </a:solidFill>
              </a:rPr>
              <a:t> &amp; </a:t>
            </a:r>
            <a:r>
              <a:rPr lang="en-US" sz="4400" dirty="0" err="1">
                <a:solidFill>
                  <a:schemeClr val="dk1"/>
                </a:solidFill>
              </a:rPr>
              <a:t>xmlrpc.php</a:t>
            </a:r>
            <a:r>
              <a:rPr lang="en-US" sz="4400" dirty="0">
                <a:solidFill>
                  <a:schemeClr val="dk1"/>
                </a:solidFill>
              </a:rPr>
              <a:t> return HTTP 200 (OK) 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Check request size bytes for a sustained interval – brute force will send a lot of data. 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Heat map URL… visiting the login page A LOT (Our popularity is a delusion of grandeur.)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Throttle the web requests. Spread out login attempts and alternate wp-login &amp; </a:t>
            </a:r>
            <a:r>
              <a:rPr lang="en-US" sz="4400" dirty="0" err="1">
                <a:solidFill>
                  <a:schemeClr val="dk1"/>
                </a:solidFill>
              </a:rPr>
              <a:t>xmlrpc</a:t>
            </a:r>
            <a:r>
              <a:rPr lang="en-US" sz="4400" dirty="0">
                <a:solidFill>
                  <a:schemeClr val="dk1"/>
                </a:solidFill>
              </a:rPr>
              <a:t> if possible. </a:t>
            </a: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Spread requests across multiple hosts.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</a:t>
            </a:r>
            <a:r>
              <a:rPr lang="en-US" dirty="0" err="1"/>
              <a:t>backdoor.php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Didn’t monitor URLs  (HTTP errors, request sizes, … )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Really should tighten down file/directory permissions. Also didn’t monitor for file creation in unusual places.</a:t>
            </a: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Something less cheeky?  </a:t>
            </a:r>
            <a:r>
              <a:rPr lang="en-US" sz="44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PHPMailerUpdater.php</a:t>
            </a:r>
            <a:endParaRPr sz="44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Create an account post or comment with attachment 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Social engineer and push fake update to operator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Reverse Shell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Monitoring Overview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Didn’t look for either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Check for long connections (we’re HTTP server), unusual ports and destinations 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</a:rPr>
              <a:t>Mitigating Detection</a:t>
            </a:r>
            <a:endParaRPr sz="44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Masquerade as legitimate traffic (SSH might be less weird)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Tunnel through other traffic</a:t>
            </a:r>
            <a:endParaRPr sz="44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b="1" dirty="0">
                <a:solidFill>
                  <a:schemeClr val="dk1"/>
                </a:solidFill>
              </a:rPr>
              <a:t>Async C&amp;C architecture</a:t>
            </a:r>
            <a:endParaRPr sz="44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361CB5E-1E41-4D37-94AF-80E5B8CA8B0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AB92F9-2CC9-40A2-B5C4-DA28CEEC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498" y="1918363"/>
            <a:ext cx="12496455" cy="10697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510128308"/>
              </p:ext>
            </p:extLst>
          </p:nvPr>
        </p:nvGraphicFramePr>
        <p:xfrm>
          <a:off x="1301514" y="4018601"/>
          <a:ext cx="21995625" cy="5608170"/>
        </p:xfrm>
        <a:graphic>
          <a:graphicData uri="http://schemas.openxmlformats.org/drawingml/2006/table">
            <a:tbl>
              <a:tblPr>
                <a:noFill/>
                <a:tableStyleId>{11304DA1-B6E3-4BC4-ADB9-FA8C9083AFA5}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XMLRPC Exposed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Old part of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architecture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file permissions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config.php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readable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Questionable SUDO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 escalation … got root? YUP! 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Our assessment uncovered the following critical vulnerabilities in </a:t>
            </a:r>
            <a:r>
              <a:rPr lang="en-US" sz="4400" b="1" dirty="0"/>
              <a:t>Target 2</a:t>
            </a:r>
            <a:r>
              <a:rPr lang="en-US" sz="4400" dirty="0"/>
              <a:t>.</a:t>
            </a: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>
            <p:extLst>
              <p:ext uri="{D42A27DB-BD31-4B8C-83A1-F6EECF244321}">
                <p14:modId xmlns:p14="http://schemas.microsoft.com/office/powerpoint/2010/main" val="985050053"/>
              </p:ext>
            </p:extLst>
          </p:nvPr>
        </p:nvGraphicFramePr>
        <p:xfrm>
          <a:off x="1190946" y="3877925"/>
          <a:ext cx="21995625" cy="6278730"/>
        </p:xfrm>
        <a:graphic>
          <a:graphicData uri="http://schemas.openxmlformats.org/drawingml/2006/table">
            <a:tbl>
              <a:tblPr>
                <a:noFill/>
                <a:tableStyleId>{11304DA1-B6E3-4BC4-ADB9-FA8C9083AFA5}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XMLRPC Exposed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Old part of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architecture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 2016-10033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&lt; 5.2.18 - Remote Code Execution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 PHP backdoor</a:t>
                      </a:r>
                      <a:b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3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(exploit code provided)</a:t>
                      </a:r>
                      <a:endParaRPr sz="3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Poor directory and file permissions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wp-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config.php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and more readable!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XMLRPC exposed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4011615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fr-FR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wpscan</a:t>
            </a:r>
            <a:r>
              <a:rPr lang="fr-FR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--url http://192.168.1.110/wordpress --</a:t>
            </a:r>
            <a:r>
              <a:rPr lang="fr-FR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</a:t>
            </a:r>
            <a:r>
              <a:rPr lang="fr-FR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fr-FR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fr-FR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fr-FR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</a:t>
            </a:r>
            <a:r>
              <a:rPr lang="fr-FR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-et -eu </a:t>
            </a:r>
          </a:p>
          <a:p>
            <a:pPr marL="1371600" lvl="1" indent="-508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4400"/>
            </a:pPr>
            <a:r>
              <a:rPr lang="en-US" sz="28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XML-RPC seems to be enabled: http://192.168.1.110/wordpress/xmlrpc.php</a:t>
            </a:r>
            <a:endParaRPr sz="2800" b="1" dirty="0">
              <a:solidFill>
                <a:schemeClr val="dk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wpscan</a:t>
            </a:r>
            <a:r>
              <a:rPr lang="en-US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http://192.168.1.115/wordpress/  -U ‘</a:t>
            </a:r>
            <a:r>
              <a:rPr lang="en-US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michael,steven</a:t>
            </a:r>
            <a:r>
              <a:rPr lang="en-US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 -P /</a:t>
            </a:r>
            <a:r>
              <a:rPr lang="en-US" sz="3200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3200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/share/wordlists/rockyou.txt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lang="en-US" sz="44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6C1E0-B2D2-49B1-B0F3-9DB0DF9EF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24" y="6045969"/>
            <a:ext cx="22503902" cy="34376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Weak passwords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A44408D-555E-407C-890F-1BE238B9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17" y="2756205"/>
            <a:ext cx="11997571" cy="8203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B4671-E675-4134-B6CF-DC485A727E71}"/>
              </a:ext>
            </a:extLst>
          </p:cNvPr>
          <p:cNvSpPr txBox="1"/>
          <p:nvPr/>
        </p:nvSpPr>
        <p:spPr>
          <a:xfrm>
            <a:off x="14015515" y="2581640"/>
            <a:ext cx="96306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Not even close…. We got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000" dirty="0" err="1">
                <a:highlight>
                  <a:srgbClr val="FFFF00"/>
                </a:highlight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michael</a:t>
            </a:r>
            <a:r>
              <a:rPr lang="en-US" sz="4000" dirty="0">
                <a:highlight>
                  <a:srgbClr val="FFFF00"/>
                </a:highlight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4000" dirty="0">
                <a:highlight>
                  <a:srgbClr val="FFFF00"/>
                </a:highlight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</a:rPr>
              <a:t>pink84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0E3CE-46A7-4A44-BDEB-6833EFF38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9323" y="5073527"/>
            <a:ext cx="6159606" cy="4104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7B5CD2-C8E9-41B2-8135-43E2306D3CC3}"/>
              </a:ext>
            </a:extLst>
          </p:cNvPr>
          <p:cNvSpPr txBox="1"/>
          <p:nvPr/>
        </p:nvSpPr>
        <p:spPr>
          <a:xfrm>
            <a:off x="14184923" y="10058400"/>
            <a:ext cx="8135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Now let’s log in….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1016</Words>
  <Application>Microsoft Office PowerPoint</Application>
  <PresentationFormat>Custom</PresentationFormat>
  <Paragraphs>147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Amatic SC</vt:lpstr>
      <vt:lpstr>Arial</vt:lpstr>
      <vt:lpstr>Courier New</vt:lpstr>
      <vt:lpstr>Helvetica Neue</vt:lpstr>
      <vt:lpstr>Inconsolata</vt:lpstr>
      <vt:lpstr>Lato Light</vt:lpstr>
      <vt:lpstr>Roboto</vt:lpstr>
      <vt:lpstr>Roboto Light</vt:lpstr>
      <vt:lpstr>Roboto Medium</vt:lpstr>
      <vt:lpstr>Roboto Thin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2</vt:lpstr>
      <vt:lpstr>Exploits Used </vt:lpstr>
      <vt:lpstr>Exploitation: XMLRPC exposed</vt:lpstr>
      <vt:lpstr>Exploitation: Weak passwords</vt:lpstr>
      <vt:lpstr>Exploitation:  Reading is magical</vt:lpstr>
      <vt:lpstr>Exploitation: sudo as I say not sudo</vt:lpstr>
      <vt:lpstr>Exploitation: Reading is magical (the sequel)  TARGET 2</vt:lpstr>
      <vt:lpstr>Exploitation: Somebody set up us the bomb^H^H^H^H shell</vt:lpstr>
      <vt:lpstr>Expoitation: Release the net catz</vt:lpstr>
      <vt:lpstr>Avoiding Detection </vt:lpstr>
      <vt:lpstr>Stealth Exploitation of XMLRPC Exposed </vt:lpstr>
      <vt:lpstr>Stealth Exploitation of backdoor.php</vt:lpstr>
      <vt:lpstr>Stealth Exploitation of Reverse 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cp:lastModifiedBy>Anna</cp:lastModifiedBy>
  <cp:revision>10</cp:revision>
  <dcterms:modified xsi:type="dcterms:W3CDTF">2021-12-16T02:20:30Z</dcterms:modified>
</cp:coreProperties>
</file>